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6" r:id="rId4"/>
    <p:sldId id="264" r:id="rId5"/>
    <p:sldId id="265" r:id="rId6"/>
    <p:sldId id="262" r:id="rId7"/>
    <p:sldId id="267" r:id="rId8"/>
    <p:sldId id="269" r:id="rId9"/>
    <p:sldId id="270" r:id="rId10"/>
    <p:sldId id="259" r:id="rId11"/>
    <p:sldId id="258" r:id="rId12"/>
    <p:sldId id="261" r:id="rId13"/>
    <p:sldId id="260" r:id="rId14"/>
    <p:sldId id="263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C49F7-FC04-A84E-BA9C-4FADD7881E76}" type="datetimeFigureOut">
              <a:rPr lang="en-US" smtClean="0"/>
              <a:t>1/6/21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D9D1C3-E740-8240-8F4C-CDC74DC5A7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602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D9D1C3-E740-8240-8F4C-CDC74DC5A7F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28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9628-3FFB-5F45-AF22-E5EBAA5CE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034D92-96BC-524A-9001-84366EDF0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D207E-C0A0-0543-A77B-7DE7531FF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505FF-348D-3347-9464-4CD88E891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78DBD-71B8-B042-9E39-8FD0049C3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98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8DA53-9DE2-DB4B-877B-7052F5E1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20AF9-DCE5-5A49-A36A-60CB721EE2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34FAA-98A3-5241-8AE9-16DAAF517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3C5A1-EF79-E74C-842A-F1B8B4A06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2515C-7179-8D45-AF61-BB0BA3CDF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426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29205-E811-9241-B34B-509B89CDDA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057403-AC69-034A-81C5-039FFEEDC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385DF-662A-7642-9169-A89A11726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C9854-3C02-BF4D-9D4A-F29DA2089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AF0A4-06F4-3646-AED8-F2324AD9F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32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1344-9E2A-D149-AC32-8B22F0D5D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562E-A2DA-8144-8522-850FAA98D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7FA90-C31F-A842-8D07-FBA7E6EAE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B458F1-54DB-3748-A7A6-2F560B77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6E0AF-752E-9A42-9B5E-708A97ADF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17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3DC25-B2D1-3C4F-A97D-424E89E93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586AC-08E5-0E4B-8597-257A8F8D5B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0A0B2-7633-3B4A-872A-EEF55CAFA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29E1A-8F2F-5041-81C4-0A1DE8033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D4ECE-B5CF-674A-BFCF-59C8259B6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37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997B6-BB4A-E540-B36E-BDF247F5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1B778-02CB-284C-AC2D-F508A48E21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8C2AEB-D72F-CB42-8D81-F55D0E2FB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F93FB-90BC-9B4B-8A6D-A73C445A1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FCEC8-31B7-7842-BABA-8733ACE81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E515E-88DC-104E-88EA-3C6816C1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0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12BD0-DA31-A54B-AA3C-9A4BAD51A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B902F-6104-384E-9647-DED0C5F1C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77C76-195C-2B43-A726-873BC8F88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3270E5-308D-4647-ADE1-E5BFC0F64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72D21D-DB1A-624F-8AF8-8DB9FE8C5B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467988-4717-F94E-80A5-B17C7124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AF4CE4-330A-B64A-ABD4-D3A71A942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DD3F5A-6A68-6B4D-953F-28359D6B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4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DB4F8-6587-F544-B2EF-F6EB3C95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24C0F2-323A-0843-9B42-48A50D2F7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FAFFCD-F874-5440-9061-50A761A25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37118-CC4D-E54A-89E7-B69F64FC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8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C9F872-1004-C541-A566-681182725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2D9496-1907-0045-AB05-8A15E357E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5B1FE-4F88-6A44-A57A-7BAB3A4F5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0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DB8E7-069A-104D-98E5-36A37C63B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F1DCB-DC53-1640-8599-7DAFA5896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1628B9-00D0-EA48-A70B-5A28B8DB8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95DB9-0EF9-C84A-96A5-F9FE24FB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5F83F-BC8D-B845-BAE9-F88398C1D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9C070-2CBE-F840-B2A8-6F8584943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22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65178-88C9-444F-A4F5-57CB32EC5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81381-51CC-8548-8899-8D79AFA3AB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10EF9-3BE2-2547-A4A1-32AD05BF1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F1C0D-EB23-8A43-B24D-B64586311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84A5F-25F9-D44B-A46D-AE565FEDC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3C7D5C-BDC5-C140-BB74-0E139DEB7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263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471464-EF86-F24E-9EE9-ED803CDC1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22784-86C1-F34A-A99F-9C8FDE998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1F33E-0BD7-C24B-B805-5EAB735D8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6005E-0604-B147-8759-C91A0762661D}" type="datetimeFigureOut">
              <a:rPr lang="en-US" smtClean="0"/>
              <a:t>1/6/21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97C24-DC79-7449-9E11-CA9EE25CD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E10D8-89A5-9B4B-981B-AC78A3BC4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7A6AB-2679-2A4F-8E3F-2A02AF56D6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FAE4-BCD0-2A41-B912-6A4E44EDF5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Heuchera microbiome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608F0-F694-8D4D-AB16-9F76B8CCB4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Folk lab</a:t>
            </a:r>
          </a:p>
        </p:txBody>
      </p:sp>
    </p:spTree>
    <p:extLst>
      <p:ext uri="{BB962C8B-B14F-4D97-AF65-F5344CB8AC3E}">
        <p14:creationId xmlns:p14="http://schemas.microsoft.com/office/powerpoint/2010/main" val="3149797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B064-8ECA-0347-BAB9-9E9825A81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Determinants of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E96E7-2DD6-B941-A332-291959729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11874" cy="4351338"/>
          </a:xfrm>
        </p:spPr>
        <p:txBody>
          <a:bodyPr/>
          <a:lstStyle/>
          <a:p>
            <a:r>
              <a:rPr lang="en-US" dirty="0"/>
              <a:t>Two metrics</a:t>
            </a:r>
          </a:p>
          <a:p>
            <a:pPr lvl="1"/>
            <a:r>
              <a:rPr lang="en-US" dirty="0"/>
              <a:t>Shannon diversity – species richness + abundance</a:t>
            </a:r>
          </a:p>
          <a:p>
            <a:pPr lvl="1"/>
            <a:r>
              <a:rPr lang="en-US" dirty="0"/>
              <a:t>Faith’s PD – phylogenetic diversity</a:t>
            </a:r>
          </a:p>
          <a:p>
            <a:r>
              <a:rPr lang="en-US" dirty="0"/>
              <a:t>Used three species groups with strong species sampling – </a:t>
            </a:r>
            <a:r>
              <a:rPr lang="en-US" i="1" dirty="0"/>
              <a:t>Heuchera parviflora</a:t>
            </a:r>
            <a:r>
              <a:rPr lang="en-US" dirty="0"/>
              <a:t>, </a:t>
            </a:r>
            <a:r>
              <a:rPr lang="en-US" i="1" dirty="0"/>
              <a:t>americana</a:t>
            </a:r>
            <a:r>
              <a:rPr lang="en-US" dirty="0"/>
              <a:t>, </a:t>
            </a:r>
            <a:r>
              <a:rPr lang="en-US" i="1" dirty="0" err="1"/>
              <a:t>longiflora</a:t>
            </a:r>
            <a:r>
              <a:rPr lang="en-US" dirty="0"/>
              <a:t> groups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083F7-9C2B-F044-A8E6-73B190780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0074" y="1426179"/>
            <a:ext cx="280376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8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C35AE-EEA2-604E-BE38-29BB26EB0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3" y="1250950"/>
            <a:ext cx="5410200" cy="4356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855DC7-FB19-8C46-A76B-ACD8F6AEB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864" y="1130300"/>
            <a:ext cx="47752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118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32FFA-8C9F-B04F-BD0A-F272CB3C9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Determinants of diversity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59F01-E4AD-604F-95D4-D4FC88952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one species group had an apparent trend</a:t>
            </a:r>
          </a:p>
          <a:p>
            <a:pPr lvl="1"/>
            <a:r>
              <a:rPr lang="en-US" dirty="0"/>
              <a:t>Parviflora – not significant (ANOVA)</a:t>
            </a:r>
          </a:p>
          <a:p>
            <a:r>
              <a:rPr lang="en-US" dirty="0"/>
              <a:t>Used a mixed model framework, used an ML approach to test for predictor significance</a:t>
            </a:r>
          </a:p>
          <a:p>
            <a:pPr lvl="1"/>
            <a:r>
              <a:rPr lang="en-US" dirty="0"/>
              <a:t>Null model favored – no predictors were significant</a:t>
            </a:r>
          </a:p>
        </p:txBody>
      </p:sp>
    </p:spTree>
    <p:extLst>
      <p:ext uri="{BB962C8B-B14F-4D97-AF65-F5344CB8AC3E}">
        <p14:creationId xmlns:p14="http://schemas.microsoft.com/office/powerpoint/2010/main" val="26608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70332-B538-4649-BB60-6F93575E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Determinants of community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8D684-8701-9447-8F6C-CD914CBFC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the </a:t>
            </a:r>
            <a:r>
              <a:rPr lang="en-US" dirty="0" err="1"/>
              <a:t>UniFrac</a:t>
            </a:r>
            <a:r>
              <a:rPr lang="en-US" dirty="0"/>
              <a:t> distance</a:t>
            </a:r>
          </a:p>
          <a:p>
            <a:pPr lvl="1"/>
            <a:r>
              <a:rPr lang="en-US" dirty="0"/>
              <a:t>A community distance, includes both presence/absence and phylogenetic distance</a:t>
            </a:r>
          </a:p>
          <a:p>
            <a:r>
              <a:rPr lang="en-US" dirty="0"/>
              <a:t>Different results for bacteria and fungi</a:t>
            </a:r>
          </a:p>
          <a:p>
            <a:pPr lvl="1"/>
            <a:r>
              <a:rPr lang="en-US" dirty="0"/>
              <a:t>Bacteria – plant phylogeny was significant (Mantel </a:t>
            </a:r>
            <a:r>
              <a:rPr lang="en-US" i="1" dirty="0"/>
              <a:t>p =</a:t>
            </a:r>
            <a:r>
              <a:rPr lang="en-US" dirty="0"/>
              <a:t> 0.003) but not geography</a:t>
            </a:r>
          </a:p>
          <a:p>
            <a:pPr lvl="1"/>
            <a:r>
              <a:rPr lang="en-US" dirty="0"/>
              <a:t>Fungi – plant phylogeny not significant, but host species, geography, and the environmental predictors were significant</a:t>
            </a:r>
          </a:p>
          <a:p>
            <a:pPr lvl="2"/>
            <a:r>
              <a:rPr lang="en-US" dirty="0"/>
              <a:t>Environment and geography likely confounded</a:t>
            </a:r>
          </a:p>
          <a:p>
            <a:pPr lvl="2"/>
            <a:r>
              <a:rPr lang="en-US" dirty="0"/>
              <a:t>Used partial Mantel test to control for geography, removes significance for environmental data</a:t>
            </a:r>
          </a:p>
        </p:txBody>
      </p:sp>
    </p:spTree>
    <p:extLst>
      <p:ext uri="{BB962C8B-B14F-4D97-AF65-F5344CB8AC3E}">
        <p14:creationId xmlns:p14="http://schemas.microsoft.com/office/powerpoint/2010/main" val="2595940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74547-66CC-4846-838F-DB9C687B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FDA3B-FD02-6946-A1FC-96BE2124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Microbial endophyte diversity similar across environmental gradients and hosts</a:t>
            </a:r>
          </a:p>
          <a:p>
            <a:pPr lvl="1"/>
            <a:r>
              <a:rPr lang="en-US" dirty="0"/>
              <a:t>Contrasts with rhizosphere literature – becoming a leaf endophyte may release microbes from these pressures</a:t>
            </a:r>
          </a:p>
          <a:p>
            <a:r>
              <a:rPr lang="en-US" dirty="0"/>
              <a:t>Microbial community memberships had different drivers for bacteria and fungi</a:t>
            </a:r>
          </a:p>
          <a:p>
            <a:pPr lvl="1"/>
            <a:r>
              <a:rPr lang="en-US" dirty="0"/>
              <a:t>Bacteria – a phylogenetic driver could represent vertical transmission or species traits, but species itself was not a significant predictor</a:t>
            </a:r>
          </a:p>
          <a:p>
            <a:pPr lvl="1"/>
            <a:r>
              <a:rPr lang="en-US" dirty="0"/>
              <a:t>Fungi – geography and species were the only significant predictor – suggests isolation-by-distance</a:t>
            </a:r>
          </a:p>
          <a:p>
            <a:pPr lvl="2"/>
            <a:r>
              <a:rPr lang="en-US" dirty="0"/>
              <a:t>While we don’t have the outside microbial community, if there were indirect environmental drivers for fungi we should be able to detect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79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D1C26-17EA-1A42-A8C1-1891C54B0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382C4-F056-B740-B4DE-CBCD158AB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Microbial leaf endophyte community patterns different for bacteria and fungi</a:t>
            </a:r>
          </a:p>
          <a:p>
            <a:pPr lvl="1"/>
            <a:r>
              <a:rPr lang="en-US" dirty="0"/>
              <a:t>Diversity was similar across hosts and environments</a:t>
            </a:r>
          </a:p>
          <a:p>
            <a:pPr lvl="1"/>
            <a:r>
              <a:rPr lang="en-US" dirty="0"/>
              <a:t>Phylogeny, host species, and geography are independent drivers of different microbial communities</a:t>
            </a:r>
          </a:p>
          <a:p>
            <a:pPr lvl="1"/>
            <a:r>
              <a:rPr lang="en-US" dirty="0"/>
              <a:t>Most studies examining environmental drivers of microbe diversity do not control for geography</a:t>
            </a:r>
          </a:p>
        </p:txBody>
      </p:sp>
    </p:spTree>
    <p:extLst>
      <p:ext uri="{BB962C8B-B14F-4D97-AF65-F5344CB8AC3E}">
        <p14:creationId xmlns:p14="http://schemas.microsoft.com/office/powerpoint/2010/main" val="2300234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7D418-722A-6A41-A2F3-3DFE9842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D7BD2-29E1-1C41-9180-FD6E59B8C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Plant-microbe associations – the dark matter of plant communities</a:t>
            </a:r>
          </a:p>
          <a:p>
            <a:r>
              <a:rPr lang="en-US" dirty="0"/>
              <a:t>Few large surveys</a:t>
            </a:r>
          </a:p>
          <a:p>
            <a:pPr lvl="1"/>
            <a:r>
              <a:rPr lang="en-US" dirty="0"/>
              <a:t>Most: One agricultural species, or survey of one field site</a:t>
            </a:r>
          </a:p>
          <a:p>
            <a:pPr lvl="1"/>
            <a:r>
              <a:rPr lang="en-US" dirty="0"/>
              <a:t>Either anthropogenic systems or wide phylogenetic scales</a:t>
            </a:r>
          </a:p>
          <a:p>
            <a:r>
              <a:rPr lang="en-US" dirty="0"/>
              <a:t>Hoping to add perspective at a narrow phylogenetic scale in a natural system</a:t>
            </a:r>
          </a:p>
          <a:p>
            <a:pPr lvl="1"/>
            <a:r>
              <a:rPr lang="en-US" dirty="0"/>
              <a:t>Simultaneously incorporate population to phylogenetic scales – densely sample one plant genus</a:t>
            </a:r>
          </a:p>
        </p:txBody>
      </p:sp>
    </p:spTree>
    <p:extLst>
      <p:ext uri="{BB962C8B-B14F-4D97-AF65-F5344CB8AC3E}">
        <p14:creationId xmlns:p14="http://schemas.microsoft.com/office/powerpoint/2010/main" val="237724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4C4D3-D13A-EC49-9F54-2AB0EE115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1C3D4-5A17-DA40-BE0F-EE420A3EF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748588" cy="4351338"/>
          </a:xfrm>
        </p:spPr>
        <p:txBody>
          <a:bodyPr/>
          <a:lstStyle/>
          <a:p>
            <a:r>
              <a:rPr lang="en-US" dirty="0"/>
              <a:t>Endophytes – probably present in all land plants; function uncertain</a:t>
            </a:r>
          </a:p>
          <a:p>
            <a:pPr lvl="1"/>
            <a:r>
              <a:rPr lang="en-US" dirty="0"/>
              <a:t>Present in healthy tissue</a:t>
            </a:r>
          </a:p>
          <a:p>
            <a:pPr lvl="1"/>
            <a:r>
              <a:rPr lang="en-US" dirty="0"/>
              <a:t>Implicated in host defense, nutrient acquisition, generation of novel metabolites</a:t>
            </a:r>
          </a:p>
          <a:p>
            <a:r>
              <a:rPr lang="en-US" dirty="0"/>
              <a:t>Substantial interest in plant-microbe interactions and how they may drive ecological communities</a:t>
            </a:r>
          </a:p>
          <a:p>
            <a:r>
              <a:rPr lang="en-US" dirty="0"/>
              <a:t>Using </a:t>
            </a:r>
            <a:r>
              <a:rPr lang="en-US" i="1" dirty="0"/>
              <a:t>Heuchera </a:t>
            </a:r>
            <a:r>
              <a:rPr lang="en-US" dirty="0"/>
              <a:t>– edaphically and environmentally diverse, phylogeny is well understood, opportunity for population-level sampling</a:t>
            </a:r>
          </a:p>
          <a:p>
            <a:endParaRPr lang="en-US" dirty="0"/>
          </a:p>
        </p:txBody>
      </p:sp>
      <p:pic>
        <p:nvPicPr>
          <p:cNvPr id="5" name="Picture 4" descr="A close - up of some fish&#10;&#10;Description automatically generated with low confidence">
            <a:extLst>
              <a:ext uri="{FF2B5EF4-FFF2-40B4-BE49-F238E27FC236}">
                <a16:creationId xmlns:a16="http://schemas.microsoft.com/office/drawing/2014/main" id="{CB20D701-F574-664C-8497-2DF0C1C9B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062" y="-53975"/>
            <a:ext cx="3055938" cy="450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70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A18AA-B4D6-3B42-94F9-7E85E4936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A4436-7B01-AE44-A510-F4254F4E4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are the major determinants of leaf endophyte diversity?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are the major determinants of leaf endophyte community membership?</a:t>
            </a:r>
          </a:p>
        </p:txBody>
      </p:sp>
    </p:spTree>
    <p:extLst>
      <p:ext uri="{BB962C8B-B14F-4D97-AF65-F5344CB8AC3E}">
        <p14:creationId xmlns:p14="http://schemas.microsoft.com/office/powerpoint/2010/main" val="1206936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A2616-49B4-7D43-B9D0-9EA718A92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drivers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407D6-5063-1145-8AA9-070461AE0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Geography – latitudinal gradients or isolation-by-distance</a:t>
            </a:r>
          </a:p>
          <a:p>
            <a:pPr lvl="1"/>
            <a:r>
              <a:rPr lang="en-US" dirty="0"/>
              <a:t>Latitudinal gradients would reflect climate</a:t>
            </a:r>
          </a:p>
          <a:p>
            <a:r>
              <a:rPr lang="en-US" dirty="0"/>
              <a:t>Phylogeny/host species ID</a:t>
            </a:r>
          </a:p>
          <a:p>
            <a:pPr lvl="1"/>
            <a:r>
              <a:rPr lang="en-US" dirty="0"/>
              <a:t>Vertical transmission or species-specific traits such as tissue quality</a:t>
            </a:r>
          </a:p>
          <a:p>
            <a:r>
              <a:rPr lang="en-US" dirty="0"/>
              <a:t>Soil and climate </a:t>
            </a:r>
          </a:p>
          <a:p>
            <a:pPr lvl="1"/>
            <a:r>
              <a:rPr lang="en-US" dirty="0"/>
              <a:t>Demonstrated repeatedly for rhizosphere + root endophytes</a:t>
            </a:r>
          </a:p>
          <a:p>
            <a:pPr lvl="1"/>
            <a:r>
              <a:rPr lang="en-US" dirty="0"/>
              <a:t>Leaves may be more isolated from the soil environment</a:t>
            </a:r>
          </a:p>
        </p:txBody>
      </p:sp>
    </p:spTree>
    <p:extLst>
      <p:ext uri="{BB962C8B-B14F-4D97-AF65-F5344CB8AC3E}">
        <p14:creationId xmlns:p14="http://schemas.microsoft.com/office/powerpoint/2010/main" val="418441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FF315-93EE-EF47-81B9-B75434745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79C38-2C87-4046-BB99-BA43A8791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Soil and climate/topography</a:t>
            </a:r>
          </a:p>
          <a:p>
            <a:pPr lvl="1"/>
            <a:r>
              <a:rPr lang="en-US" dirty="0"/>
              <a:t>Used online global datasets to associate environmental factors to plant occurrences </a:t>
            </a:r>
          </a:p>
          <a:p>
            <a:pPr lvl="1"/>
            <a:r>
              <a:rPr lang="en-US" dirty="0"/>
              <a:t>Soil (pH, sand %, carbon content)</a:t>
            </a:r>
          </a:p>
          <a:p>
            <a:pPr lvl="1"/>
            <a:r>
              <a:rPr lang="en-US" dirty="0"/>
              <a:t>Elevation</a:t>
            </a:r>
          </a:p>
          <a:p>
            <a:pPr lvl="1"/>
            <a:r>
              <a:rPr lang="en-US" dirty="0"/>
              <a:t>Mean annual temperature, aridity, annual precipitation</a:t>
            </a:r>
          </a:p>
          <a:p>
            <a:r>
              <a:rPr lang="en-US" dirty="0"/>
              <a:t>Host species identity</a:t>
            </a:r>
          </a:p>
          <a:p>
            <a:r>
              <a:rPr lang="en-US" dirty="0"/>
              <a:t>Plant host phylogeny</a:t>
            </a:r>
          </a:p>
          <a:p>
            <a:pPr lvl="1"/>
            <a:r>
              <a:rPr lang="en-US" dirty="0"/>
              <a:t>Patristic distance matrix</a:t>
            </a:r>
          </a:p>
          <a:p>
            <a:pPr lvl="1"/>
            <a:r>
              <a:rPr lang="en-US" dirty="0"/>
              <a:t>Different from host ID – could be plant traits or vertical transmission</a:t>
            </a:r>
          </a:p>
          <a:p>
            <a:r>
              <a:rPr lang="en-US" dirty="0"/>
              <a:t>Geography</a:t>
            </a:r>
          </a:p>
          <a:p>
            <a:pPr lvl="1"/>
            <a:r>
              <a:rPr lang="en-US" dirty="0"/>
              <a:t>Latitude or distance, depending on analysis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9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8A95-9CEA-B749-9FCD-6F3223E49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Molecular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035B7-6163-554A-B6AA-F9C61A409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Bacteria + fungi characterized (most studies do one)</a:t>
            </a:r>
          </a:p>
          <a:p>
            <a:r>
              <a:rPr lang="en-US" dirty="0"/>
              <a:t>Bacteria – V4 hypervariable region of 16S (small ribosomal subunit gene)</a:t>
            </a:r>
          </a:p>
          <a:p>
            <a:r>
              <a:rPr lang="en-US" dirty="0"/>
              <a:t>Fungi – ITS1 region of transcribed spacer between ribosomal subunit genes)</a:t>
            </a:r>
          </a:p>
          <a:p>
            <a:r>
              <a:rPr lang="en-US" dirty="0"/>
              <a:t>Sequenced via </a:t>
            </a:r>
            <a:r>
              <a:rPr lang="en-US" dirty="0" err="1"/>
              <a:t>MiSeq</a:t>
            </a:r>
            <a:r>
              <a:rPr lang="en-US" dirty="0"/>
              <a:t> – 250 bp forward and reverse reads</a:t>
            </a:r>
          </a:p>
          <a:p>
            <a:r>
              <a:rPr lang="en-US" dirty="0"/>
              <a:t>QIIME package used to analyze data</a:t>
            </a:r>
          </a:p>
          <a:p>
            <a:pPr lvl="1"/>
            <a:r>
              <a:rPr lang="en-US" dirty="0"/>
              <a:t>Includes sequence error correction, taxonomic classification, and community diversity stats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468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44585DD-5668-0743-B735-2A193E27A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-108856"/>
            <a:ext cx="9448800" cy="5554538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08079B7-E5D7-7941-9C24-5980A92B3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01355" y="3843128"/>
            <a:ext cx="2427360" cy="2690854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4306062-E859-DE4A-98C7-0CD446B51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28" y="5252811"/>
            <a:ext cx="10515600" cy="1325563"/>
          </a:xfrm>
        </p:spPr>
        <p:txBody>
          <a:bodyPr/>
          <a:lstStyle/>
          <a:p>
            <a:r>
              <a:rPr lang="en-US" dirty="0"/>
              <a:t>16S bacterial community taxa</a:t>
            </a:r>
          </a:p>
        </p:txBody>
      </p:sp>
    </p:spTree>
    <p:extLst>
      <p:ext uri="{BB962C8B-B14F-4D97-AF65-F5344CB8AC3E}">
        <p14:creationId xmlns:p14="http://schemas.microsoft.com/office/powerpoint/2010/main" val="2128078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329E49A-7656-974A-A074-44955C72A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3200" y="0"/>
            <a:ext cx="8881057" cy="522078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94378D3-FBDA-BF43-9CFC-49CEA8B27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00" y="5383439"/>
            <a:ext cx="10515600" cy="1325563"/>
          </a:xfrm>
        </p:spPr>
        <p:txBody>
          <a:bodyPr/>
          <a:lstStyle/>
          <a:p>
            <a:r>
              <a:rPr lang="en-US" dirty="0" err="1"/>
              <a:t>Rhizobial</a:t>
            </a:r>
            <a:r>
              <a:rPr lang="en-US" dirty="0"/>
              <a:t> and actinorhizal taxa</a:t>
            </a:r>
          </a:p>
        </p:txBody>
      </p:sp>
    </p:spTree>
    <p:extLst>
      <p:ext uri="{BB962C8B-B14F-4D97-AF65-F5344CB8AC3E}">
        <p14:creationId xmlns:p14="http://schemas.microsoft.com/office/powerpoint/2010/main" val="19923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622</Words>
  <Application>Microsoft Macintosh PowerPoint</Application>
  <PresentationFormat>Widescreen</PresentationFormat>
  <Paragraphs>78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Heuchera microbiome project</vt:lpstr>
      <vt:lpstr>Intro</vt:lpstr>
      <vt:lpstr>System</vt:lpstr>
      <vt:lpstr>Questions</vt:lpstr>
      <vt:lpstr>Potential drivers</vt:lpstr>
      <vt:lpstr>Predictors</vt:lpstr>
      <vt:lpstr>Molecular methods</vt:lpstr>
      <vt:lpstr>16S bacterial community taxa</vt:lpstr>
      <vt:lpstr>Rhizobial and actinorhizal taxa</vt:lpstr>
      <vt:lpstr>Question: Determinants of diversity</vt:lpstr>
      <vt:lpstr>PowerPoint Presentation</vt:lpstr>
      <vt:lpstr>Question: Determinants of diversity</vt:lpstr>
      <vt:lpstr>Question: Determinants of community composition</vt:lpstr>
      <vt:lpstr>Interpretation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Heuchera microbiome project</dc:title>
  <dc:creator>Folk,Ryan</dc:creator>
  <cp:lastModifiedBy>Folk,Ryan</cp:lastModifiedBy>
  <cp:revision>12</cp:revision>
  <dcterms:created xsi:type="dcterms:W3CDTF">2021-01-07T00:34:06Z</dcterms:created>
  <dcterms:modified xsi:type="dcterms:W3CDTF">2021-01-07T02:05:13Z</dcterms:modified>
</cp:coreProperties>
</file>

<file path=docProps/thumbnail.jpeg>
</file>